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50">
                <a:solidFill>
                  <a:srgbClr val="333333"/>
                </a:solidFill>
                <a:highlight>
                  <a:srgbClr val="FFFFFF"/>
                </a:highlight>
              </a:rPr>
              <a:t>Neural Networks these days are the “go to” thing</a:t>
            </a:r>
          </a:p>
          <a:p>
            <a:pPr lvl="0">
              <a:spcBef>
                <a:spcPts val="0"/>
              </a:spcBef>
              <a:buNone/>
            </a:pPr>
            <a:r>
              <a:rPr lang="en" sz="1050">
                <a:solidFill>
                  <a:srgbClr val="333333"/>
                </a:solidFill>
                <a:highlight>
                  <a:srgbClr val="FFFFFF"/>
                </a:highlight>
              </a:rPr>
              <a:t>Training sequence length (read window size) of 50 and 100, as well as 25 and 200, but the latter two didn’t show much insight. The goal is to allow for the network so get glimpses of the shape of the energy signal at each sequence and hence will hopefully teach itself to build up a pattern of the sequences based on the prior window received,  but the result showed that because energy prices fluctuate so much that this model is not an effective way to predict energy prices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Train regression on two-year ahead data and put current data into the trained model to predict energy prices; a lot of this is just a sign of the long-run stability of energy price data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gif"/><Relationship Id="rId6" Type="http://schemas.openxmlformats.org/officeDocument/2006/relationships/image" Target="../media/image13.jp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gif"/><Relationship Id="rId5"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4001" cy="5143500"/>
          </a:xfrm>
          <a:prstGeom prst="rect">
            <a:avLst/>
          </a:prstGeom>
          <a:noFill/>
          <a:ln>
            <a:noFill/>
          </a:ln>
        </p:spPr>
      </p:pic>
      <p:pic>
        <p:nvPicPr>
          <p:cNvPr id="55" name="Shape 55"/>
          <p:cNvPicPr preferRelativeResize="0"/>
          <p:nvPr/>
        </p:nvPicPr>
        <p:blipFill rotWithShape="1">
          <a:blip r:embed="rId4">
            <a:alphaModFix/>
          </a:blip>
          <a:srcRect b="0" l="32120" r="0" t="0"/>
          <a:stretch/>
        </p:blipFill>
        <p:spPr>
          <a:xfrm>
            <a:off x="0" y="0"/>
            <a:ext cx="7854900" cy="5143500"/>
          </a:xfrm>
          <a:prstGeom prst="rect">
            <a:avLst/>
          </a:prstGeom>
          <a:noFill/>
          <a:ln>
            <a:noFill/>
          </a:ln>
        </p:spPr>
      </p:pic>
      <p:sp>
        <p:nvSpPr>
          <p:cNvPr id="56" name="Shape 56"/>
          <p:cNvSpPr txBox="1"/>
          <p:nvPr>
            <p:ph type="ctrTitle"/>
          </p:nvPr>
        </p:nvSpPr>
        <p:spPr>
          <a:xfrm>
            <a:off x="-925641" y="781525"/>
            <a:ext cx="8520600" cy="2052600"/>
          </a:xfrm>
          <a:prstGeom prst="rect">
            <a:avLst/>
          </a:prstGeom>
        </p:spPr>
        <p:txBody>
          <a:bodyPr anchorCtr="0" anchor="b" bIns="91425" lIns="91425" rIns="91425" tIns="91425">
            <a:noAutofit/>
          </a:bodyPr>
          <a:lstStyle/>
          <a:p>
            <a:pPr lvl="0">
              <a:spcBef>
                <a:spcPts val="0"/>
              </a:spcBef>
              <a:buNone/>
            </a:pPr>
            <a:r>
              <a:rPr lang="en">
                <a:solidFill>
                  <a:srgbClr val="FFFFFF"/>
                </a:solidFill>
              </a:rPr>
              <a:t>Predicting Long-Term Energy Prices</a:t>
            </a:r>
          </a:p>
        </p:txBody>
      </p:sp>
      <p:sp>
        <p:nvSpPr>
          <p:cNvPr id="57" name="Shape 57"/>
          <p:cNvSpPr txBox="1"/>
          <p:nvPr>
            <p:ph idx="1" type="subTitle"/>
          </p:nvPr>
        </p:nvSpPr>
        <p:spPr>
          <a:xfrm>
            <a:off x="-1318050" y="2986525"/>
            <a:ext cx="8520600" cy="792600"/>
          </a:xfrm>
          <a:prstGeom prst="rect">
            <a:avLst/>
          </a:prstGeom>
        </p:spPr>
        <p:txBody>
          <a:bodyPr anchorCtr="0" anchor="t" bIns="91425" lIns="91425" rIns="91425" tIns="91425">
            <a:noAutofit/>
          </a:bodyPr>
          <a:lstStyle/>
          <a:p>
            <a:pPr lvl="0">
              <a:spcBef>
                <a:spcPts val="0"/>
              </a:spcBef>
              <a:buNone/>
            </a:pPr>
            <a:r>
              <a:rPr lang="en" sz="2400">
                <a:solidFill>
                  <a:srgbClr val="93C47D"/>
                </a:solidFill>
              </a:rPr>
              <a:t>Andrew |</a:t>
            </a:r>
            <a:r>
              <a:rPr lang="en" sz="2400">
                <a:solidFill>
                  <a:srgbClr val="93C47D"/>
                </a:solidFill>
              </a:rPr>
              <a:t> Rohan | Jordan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29" name="Shape 12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We took energy prices from CAISO SP-15</a:t>
            </a:r>
          </a:p>
          <a:p>
            <a:pPr lvl="0">
              <a:spcBef>
                <a:spcPts val="0"/>
              </a:spcBef>
              <a:buNone/>
            </a:pPr>
            <a:r>
              <a:t/>
            </a:r>
            <a:endParaRPr/>
          </a:p>
        </p:txBody>
      </p:sp>
      <p:sp>
        <p:nvSpPr>
          <p:cNvPr id="130" name="Shape 130"/>
          <p:cNvSpPr txBox="1"/>
          <p:nvPr>
            <p:ph idx="1" type="body"/>
          </p:nvPr>
        </p:nvSpPr>
        <p:spPr>
          <a:xfrm>
            <a:off x="311700" y="1152475"/>
            <a:ext cx="3999900" cy="34164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 sz="1600">
                <a:solidFill>
                  <a:srgbClr val="FFFFFF"/>
                </a:solidFill>
              </a:rPr>
              <a:t>SP-15 consists of the broader southern california region</a:t>
            </a:r>
          </a:p>
          <a:p>
            <a:pPr lvl="0">
              <a:spcBef>
                <a:spcPts val="0"/>
              </a:spcBef>
              <a:buNone/>
            </a:pPr>
            <a:r>
              <a:t/>
            </a:r>
            <a:endParaRPr/>
          </a:p>
        </p:txBody>
      </p:sp>
      <p:sp>
        <p:nvSpPr>
          <p:cNvPr id="131" name="Shape 131"/>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lang="en" sz="1600">
                <a:solidFill>
                  <a:srgbClr val="FFFFFF"/>
                </a:solidFill>
              </a:rPr>
              <a:t>To populate our data with demographic and employment information from the census, we broke down SP-15’s region into roughly 11 counties in SoCal:</a:t>
            </a:r>
          </a:p>
          <a:p>
            <a:pPr indent="-292100" lvl="0" marL="457200" rtl="0">
              <a:spcBef>
                <a:spcPts val="0"/>
              </a:spcBef>
              <a:buClr>
                <a:srgbClr val="FFFFFF"/>
              </a:buClr>
              <a:buSzPct val="100000"/>
              <a:buAutoNum type="arabicPeriod"/>
            </a:pPr>
            <a:r>
              <a:rPr lang="en" sz="1000">
                <a:solidFill>
                  <a:srgbClr val="FFFFFF"/>
                </a:solidFill>
                <a:latin typeface="Calibri"/>
                <a:ea typeface="Calibri"/>
                <a:cs typeface="Calibri"/>
                <a:sym typeface="Calibri"/>
              </a:rPr>
              <a:t>Mono</a:t>
            </a:r>
          </a:p>
          <a:p>
            <a:pPr indent="-292100" lvl="0" marL="457200" rtl="0">
              <a:spcBef>
                <a:spcPts val="0"/>
              </a:spcBef>
              <a:buClr>
                <a:srgbClr val="FFFFFF"/>
              </a:buClr>
              <a:buSzPct val="100000"/>
              <a:buAutoNum type="arabicPeriod"/>
            </a:pPr>
            <a:r>
              <a:rPr lang="en" sz="1000">
                <a:solidFill>
                  <a:srgbClr val="FFFFFF"/>
                </a:solidFill>
                <a:latin typeface="Calibri"/>
                <a:ea typeface="Calibri"/>
                <a:cs typeface="Calibri"/>
                <a:sym typeface="Calibri"/>
              </a:rPr>
              <a:t>Inyo</a:t>
            </a:r>
          </a:p>
          <a:p>
            <a:pPr indent="-292100" lvl="0" marL="457200" rtl="0">
              <a:spcBef>
                <a:spcPts val="0"/>
              </a:spcBef>
              <a:buClr>
                <a:srgbClr val="FFFFFF"/>
              </a:buClr>
              <a:buSzPct val="100000"/>
              <a:buAutoNum type="arabicPeriod"/>
            </a:pPr>
            <a:r>
              <a:rPr lang="en" sz="1000">
                <a:solidFill>
                  <a:srgbClr val="FFFFFF"/>
                </a:solidFill>
                <a:latin typeface="Calibri"/>
                <a:ea typeface="Calibri"/>
                <a:cs typeface="Calibri"/>
                <a:sym typeface="Calibri"/>
              </a:rPr>
              <a:t>Tulare</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Kern</a:t>
            </a:r>
          </a:p>
          <a:p>
            <a:pPr indent="-292100" lvl="0" marL="457200" rtl="0">
              <a:spcBef>
                <a:spcPts val="0"/>
              </a:spcBef>
              <a:spcAft>
                <a:spcPts val="0"/>
              </a:spcAft>
              <a:buClr>
                <a:srgbClr val="FFFFFF"/>
              </a:buClr>
              <a:buSzPct val="100000"/>
              <a:buAutoNum type="arabicPeriod"/>
            </a:pPr>
            <a:r>
              <a:rPr lang="en" sz="1000">
                <a:solidFill>
                  <a:srgbClr val="FFFFFF"/>
                </a:solidFill>
              </a:rPr>
              <a:t>V</a:t>
            </a:r>
            <a:r>
              <a:rPr lang="en" sz="1000">
                <a:solidFill>
                  <a:srgbClr val="FFFFFF"/>
                </a:solidFill>
                <a:latin typeface="Calibri"/>
                <a:ea typeface="Calibri"/>
                <a:cs typeface="Calibri"/>
                <a:sym typeface="Calibri"/>
              </a:rPr>
              <a:t>entura</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Orange</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San Bernadino</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Riverside</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San diego</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LA</a:t>
            </a:r>
          </a:p>
          <a:p>
            <a:pPr indent="-292100" lvl="0" marL="457200" rtl="0">
              <a:spcBef>
                <a:spcPts val="0"/>
              </a:spcBef>
              <a:spcAft>
                <a:spcPts val="0"/>
              </a:spcAft>
              <a:buClr>
                <a:srgbClr val="FFFFFF"/>
              </a:buClr>
              <a:buSzPct val="100000"/>
              <a:buAutoNum type="arabicPeriod"/>
            </a:pPr>
            <a:r>
              <a:rPr lang="en" sz="1000">
                <a:solidFill>
                  <a:srgbClr val="FFFFFF"/>
                </a:solidFill>
                <a:latin typeface="Calibri"/>
                <a:ea typeface="Calibri"/>
                <a:cs typeface="Calibri"/>
                <a:sym typeface="Calibri"/>
              </a:rPr>
              <a:t>Imperia</a:t>
            </a:r>
          </a:p>
          <a:p>
            <a:pPr lvl="0">
              <a:spcBef>
                <a:spcPts val="0"/>
              </a:spcBef>
              <a:buNone/>
            </a:pPr>
            <a:r>
              <a:t/>
            </a:r>
            <a:endParaRPr sz="1000">
              <a:solidFill>
                <a:srgbClr val="FFFFFF"/>
              </a:solidFill>
            </a:endParaRPr>
          </a:p>
        </p:txBody>
      </p:sp>
      <p:pic>
        <p:nvPicPr>
          <p:cNvPr id="132" name="Shape 132"/>
          <p:cNvPicPr preferRelativeResize="0"/>
          <p:nvPr/>
        </p:nvPicPr>
        <p:blipFill>
          <a:blip r:embed="rId4">
            <a:alphaModFix/>
          </a:blip>
          <a:stretch>
            <a:fillRect/>
          </a:stretch>
        </p:blipFill>
        <p:spPr>
          <a:xfrm>
            <a:off x="427974" y="1913600"/>
            <a:ext cx="2938075" cy="3117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Other predictor data includes...</a:t>
            </a:r>
          </a:p>
        </p:txBody>
      </p:sp>
      <p:pic>
        <p:nvPicPr>
          <p:cNvPr id="139" name="Shape 139"/>
          <p:cNvPicPr preferRelativeResize="0"/>
          <p:nvPr/>
        </p:nvPicPr>
        <p:blipFill>
          <a:blip r:embed="rId4">
            <a:alphaModFix/>
          </a:blip>
          <a:stretch>
            <a:fillRect/>
          </a:stretch>
        </p:blipFill>
        <p:spPr>
          <a:xfrm>
            <a:off x="3619500" y="3025800"/>
            <a:ext cx="1905000" cy="1905000"/>
          </a:xfrm>
          <a:prstGeom prst="rect">
            <a:avLst/>
          </a:prstGeom>
          <a:noFill/>
          <a:ln>
            <a:noFill/>
          </a:ln>
        </p:spPr>
      </p:pic>
      <p:cxnSp>
        <p:nvCxnSpPr>
          <p:cNvPr id="140" name="Shape 140"/>
          <p:cNvCxnSpPr/>
          <p:nvPr/>
        </p:nvCxnSpPr>
        <p:spPr>
          <a:xfrm>
            <a:off x="1243525" y="2662200"/>
            <a:ext cx="1986600" cy="1146900"/>
          </a:xfrm>
          <a:prstGeom prst="straightConnector1">
            <a:avLst/>
          </a:prstGeom>
          <a:noFill/>
          <a:ln cap="flat" cmpd="sng" w="9525">
            <a:solidFill>
              <a:srgbClr val="FFFFFF"/>
            </a:solidFill>
            <a:prstDash val="solid"/>
            <a:round/>
            <a:headEnd len="lg" w="lg" type="none"/>
            <a:tailEnd len="lg" w="lg" type="triangle"/>
          </a:ln>
        </p:spPr>
      </p:cxnSp>
      <p:sp>
        <p:nvSpPr>
          <p:cNvPr id="141" name="Shape 141"/>
          <p:cNvSpPr txBox="1"/>
          <p:nvPr/>
        </p:nvSpPr>
        <p:spPr>
          <a:xfrm>
            <a:off x="42925" y="2211600"/>
            <a:ext cx="3258900" cy="7203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Weather patterns and cloud coverage</a:t>
            </a:r>
          </a:p>
        </p:txBody>
      </p:sp>
      <p:cxnSp>
        <p:nvCxnSpPr>
          <p:cNvPr id="142" name="Shape 142"/>
          <p:cNvCxnSpPr/>
          <p:nvPr/>
        </p:nvCxnSpPr>
        <p:spPr>
          <a:xfrm>
            <a:off x="4565550" y="2179800"/>
            <a:ext cx="0" cy="769800"/>
          </a:xfrm>
          <a:prstGeom prst="straightConnector1">
            <a:avLst/>
          </a:prstGeom>
          <a:noFill/>
          <a:ln cap="flat" cmpd="sng" w="9525">
            <a:solidFill>
              <a:srgbClr val="FFFFFF"/>
            </a:solidFill>
            <a:prstDash val="solid"/>
            <a:round/>
            <a:headEnd len="lg" w="lg" type="none"/>
            <a:tailEnd len="lg" w="lg" type="triangle"/>
          </a:ln>
        </p:spPr>
      </p:cxnSp>
      <p:sp>
        <p:nvSpPr>
          <p:cNvPr id="143" name="Shape 143"/>
          <p:cNvSpPr txBox="1"/>
          <p:nvPr/>
        </p:nvSpPr>
        <p:spPr>
          <a:xfrm>
            <a:off x="2936100" y="1837925"/>
            <a:ext cx="3258900" cy="7203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rPr>
              <a:t>Daily natural gas</a:t>
            </a:r>
            <a:r>
              <a:rPr lang="en">
                <a:solidFill>
                  <a:srgbClr val="FFFFFF"/>
                </a:solidFill>
              </a:rPr>
              <a:t> prices</a:t>
            </a:r>
          </a:p>
        </p:txBody>
      </p:sp>
      <p:cxnSp>
        <p:nvCxnSpPr>
          <p:cNvPr id="144" name="Shape 144"/>
          <p:cNvCxnSpPr/>
          <p:nvPr/>
        </p:nvCxnSpPr>
        <p:spPr>
          <a:xfrm flipH="1">
            <a:off x="5524500" y="2649900"/>
            <a:ext cx="1848900" cy="1171500"/>
          </a:xfrm>
          <a:prstGeom prst="straightConnector1">
            <a:avLst/>
          </a:prstGeom>
          <a:noFill/>
          <a:ln cap="flat" cmpd="sng" w="9525">
            <a:solidFill>
              <a:srgbClr val="FFFFFF"/>
            </a:solidFill>
            <a:prstDash val="solid"/>
            <a:round/>
            <a:headEnd len="lg" w="lg" type="none"/>
            <a:tailEnd len="lg" w="lg" type="triangle"/>
          </a:ln>
        </p:spPr>
      </p:cxnSp>
      <p:sp>
        <p:nvSpPr>
          <p:cNvPr id="145" name="Shape 145"/>
          <p:cNvSpPr txBox="1"/>
          <p:nvPr/>
        </p:nvSpPr>
        <p:spPr>
          <a:xfrm>
            <a:off x="6611825" y="2052150"/>
            <a:ext cx="1653300" cy="7203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Number of trades and bidders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Models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56" name="Shape 15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Baseline “state of the art” for debt valuation</a:t>
            </a:r>
          </a:p>
        </p:txBody>
      </p:sp>
      <p:pic>
        <p:nvPicPr>
          <p:cNvPr id="157" name="Shape 157"/>
          <p:cNvPicPr preferRelativeResize="0"/>
          <p:nvPr/>
        </p:nvPicPr>
        <p:blipFill>
          <a:blip r:embed="rId4">
            <a:alphaModFix/>
          </a:blip>
          <a:stretch>
            <a:fillRect/>
          </a:stretch>
        </p:blipFill>
        <p:spPr>
          <a:xfrm>
            <a:off x="2152887" y="1414175"/>
            <a:ext cx="4838224" cy="2960699"/>
          </a:xfrm>
          <a:prstGeom prst="rect">
            <a:avLst/>
          </a:prstGeom>
          <a:noFill/>
          <a:ln>
            <a:noFill/>
          </a:ln>
        </p:spPr>
      </p:pic>
      <p:sp>
        <p:nvSpPr>
          <p:cNvPr id="158" name="Shape 158"/>
          <p:cNvSpPr txBox="1"/>
          <p:nvPr/>
        </p:nvSpPr>
        <p:spPr>
          <a:xfrm>
            <a:off x="2417250" y="1088725"/>
            <a:ext cx="4573800" cy="225000"/>
          </a:xfrm>
          <a:prstGeom prst="rect">
            <a:avLst/>
          </a:prstGeom>
          <a:noFill/>
          <a:ln>
            <a:noFill/>
          </a:ln>
        </p:spPr>
        <p:txBody>
          <a:bodyPr anchorCtr="0" anchor="t" bIns="91425" lIns="91425" rIns="91425" tIns="91425">
            <a:noAutofit/>
          </a:bodyPr>
          <a:lstStyle/>
          <a:p>
            <a:pPr lvl="0">
              <a:spcBef>
                <a:spcPts val="0"/>
              </a:spcBef>
              <a:buNone/>
            </a:pPr>
            <a:r>
              <a:rPr b="1" lang="en">
                <a:solidFill>
                  <a:srgbClr val="FFFFFF"/>
                </a:solidFill>
              </a:rPr>
              <a:t>Distribution of monthly price averages since 2002</a:t>
            </a:r>
          </a:p>
        </p:txBody>
      </p:sp>
      <p:sp>
        <p:nvSpPr>
          <p:cNvPr id="159" name="Shape 159"/>
          <p:cNvSpPr txBox="1"/>
          <p:nvPr/>
        </p:nvSpPr>
        <p:spPr>
          <a:xfrm>
            <a:off x="707550" y="4398800"/>
            <a:ext cx="8018400" cy="6861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rPr>
              <a:t>95% confidence interval is [25.8, 95.1]</a:t>
            </a:r>
          </a:p>
          <a:p>
            <a:pPr lvl="0" algn="ctr">
              <a:spcBef>
                <a:spcPts val="0"/>
              </a:spcBef>
              <a:buNone/>
            </a:pPr>
            <a:r>
              <a:rPr lang="en">
                <a:solidFill>
                  <a:srgbClr val="FFFFFF"/>
                </a:solidFill>
              </a:rPr>
              <a:t>80% confidence interval is [31.8, 71.5]</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65" name="Shape 1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LASSO for optimal model selection (same-day)</a:t>
            </a:r>
          </a:p>
        </p:txBody>
      </p:sp>
      <p:pic>
        <p:nvPicPr>
          <p:cNvPr id="166" name="Shape 166"/>
          <p:cNvPicPr preferRelativeResize="0"/>
          <p:nvPr/>
        </p:nvPicPr>
        <p:blipFill>
          <a:blip r:embed="rId4">
            <a:alphaModFix/>
          </a:blip>
          <a:stretch>
            <a:fillRect/>
          </a:stretch>
        </p:blipFill>
        <p:spPr>
          <a:xfrm>
            <a:off x="2773900" y="1017725"/>
            <a:ext cx="3596211" cy="3820975"/>
          </a:xfrm>
          <a:prstGeom prst="rect">
            <a:avLst/>
          </a:prstGeom>
          <a:noFill/>
          <a:ln>
            <a:noFill/>
          </a:ln>
        </p:spPr>
      </p:pic>
      <p:sp>
        <p:nvSpPr>
          <p:cNvPr id="167" name="Shape 167"/>
          <p:cNvSpPr/>
          <p:nvPr/>
        </p:nvSpPr>
        <p:spPr>
          <a:xfrm>
            <a:off x="4499425" y="4127500"/>
            <a:ext cx="553500" cy="1905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73" name="Shape 1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Fourier transformation (no dominant seasonality)</a:t>
            </a:r>
          </a:p>
        </p:txBody>
      </p:sp>
      <p:sp>
        <p:nvSpPr>
          <p:cNvPr id="174" name="Shape 174"/>
          <p:cNvSpPr/>
          <p:nvPr/>
        </p:nvSpPr>
        <p:spPr>
          <a:xfrm>
            <a:off x="2485575" y="1614725"/>
            <a:ext cx="4145700" cy="2866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75" name="Shape 175"/>
          <p:cNvPicPr preferRelativeResize="0"/>
          <p:nvPr/>
        </p:nvPicPr>
        <p:blipFill>
          <a:blip r:embed="rId4">
            <a:alphaModFix/>
          </a:blip>
          <a:stretch>
            <a:fillRect/>
          </a:stretch>
        </p:blipFill>
        <p:spPr>
          <a:xfrm>
            <a:off x="2771775" y="1853512"/>
            <a:ext cx="3600450" cy="2352675"/>
          </a:xfrm>
          <a:prstGeom prst="rect">
            <a:avLst/>
          </a:prstGeom>
          <a:noFill/>
          <a:ln>
            <a:noFill/>
          </a:ln>
        </p:spPr>
      </p:pic>
      <p:sp>
        <p:nvSpPr>
          <p:cNvPr id="176" name="Shape 176"/>
          <p:cNvSpPr txBox="1"/>
          <p:nvPr/>
        </p:nvSpPr>
        <p:spPr>
          <a:xfrm>
            <a:off x="4154700" y="4082150"/>
            <a:ext cx="5225100" cy="609600"/>
          </a:xfrm>
          <a:prstGeom prst="rect">
            <a:avLst/>
          </a:prstGeom>
          <a:noFill/>
          <a:ln>
            <a:noFill/>
          </a:ln>
        </p:spPr>
        <p:txBody>
          <a:bodyPr anchorCtr="0" anchor="t" bIns="91425" lIns="91425" rIns="91425" tIns="91425">
            <a:noAutofit/>
          </a:bodyPr>
          <a:lstStyle/>
          <a:p>
            <a:pPr lvl="0">
              <a:spcBef>
                <a:spcPts val="0"/>
              </a:spcBef>
              <a:buNone/>
            </a:pPr>
            <a:r>
              <a:rPr lang="en"/>
              <a:t>month</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pic>
        <p:nvPicPr>
          <p:cNvPr id="181" name="Shape 181"/>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82" name="Shape 1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well does an LSTM RNN do on price alone?</a:t>
            </a:r>
          </a:p>
        </p:txBody>
      </p:sp>
      <p:sp>
        <p:nvSpPr>
          <p:cNvPr id="183" name="Shape 183"/>
          <p:cNvSpPr txBox="1"/>
          <p:nvPr/>
        </p:nvSpPr>
        <p:spPr>
          <a:xfrm>
            <a:off x="163725" y="1068400"/>
            <a:ext cx="3815100" cy="4032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Sequence length of 100</a:t>
            </a:r>
          </a:p>
        </p:txBody>
      </p:sp>
      <p:sp>
        <p:nvSpPr>
          <p:cNvPr id="184" name="Shape 184"/>
          <p:cNvSpPr txBox="1"/>
          <p:nvPr/>
        </p:nvSpPr>
        <p:spPr>
          <a:xfrm>
            <a:off x="4585875" y="1082225"/>
            <a:ext cx="3815100" cy="403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Sequence length of 50</a:t>
            </a:r>
          </a:p>
        </p:txBody>
      </p:sp>
      <p:pic>
        <p:nvPicPr>
          <p:cNvPr id="185" name="Shape 185"/>
          <p:cNvPicPr preferRelativeResize="0"/>
          <p:nvPr/>
        </p:nvPicPr>
        <p:blipFill>
          <a:blip r:embed="rId4">
            <a:alphaModFix/>
          </a:blip>
          <a:stretch>
            <a:fillRect/>
          </a:stretch>
        </p:blipFill>
        <p:spPr>
          <a:xfrm>
            <a:off x="4585875" y="1485425"/>
            <a:ext cx="4255948" cy="3084224"/>
          </a:xfrm>
          <a:prstGeom prst="rect">
            <a:avLst/>
          </a:prstGeom>
          <a:noFill/>
          <a:ln>
            <a:noFill/>
          </a:ln>
        </p:spPr>
      </p:pic>
      <p:pic>
        <p:nvPicPr>
          <p:cNvPr id="186" name="Shape 186"/>
          <p:cNvPicPr preferRelativeResize="0"/>
          <p:nvPr/>
        </p:nvPicPr>
        <p:blipFill>
          <a:blip r:embed="rId5">
            <a:alphaModFix/>
          </a:blip>
          <a:stretch>
            <a:fillRect/>
          </a:stretch>
        </p:blipFill>
        <p:spPr>
          <a:xfrm>
            <a:off x="163724" y="1446074"/>
            <a:ext cx="4255948" cy="31038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pic>
        <p:nvPicPr>
          <p:cNvPr id="191" name="Shape 191"/>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92" name="Shape 1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How well does an LSTM RNN do on price alone?</a:t>
            </a:r>
          </a:p>
          <a:p>
            <a:pPr lvl="0">
              <a:spcBef>
                <a:spcPts val="0"/>
              </a:spcBef>
              <a:buNone/>
            </a:pPr>
            <a:r>
              <a:t/>
            </a:r>
            <a:endParaRPr/>
          </a:p>
        </p:txBody>
      </p:sp>
      <p:pic>
        <p:nvPicPr>
          <p:cNvPr id="193" name="Shape 193"/>
          <p:cNvPicPr preferRelativeResize="0"/>
          <p:nvPr/>
        </p:nvPicPr>
        <p:blipFill rotWithShape="1">
          <a:blip r:embed="rId4">
            <a:alphaModFix/>
          </a:blip>
          <a:srcRect b="41016" l="0" r="0" t="0"/>
          <a:stretch/>
        </p:blipFill>
        <p:spPr>
          <a:xfrm>
            <a:off x="4733850" y="1632375"/>
            <a:ext cx="4113374" cy="2137835"/>
          </a:xfrm>
          <a:prstGeom prst="rect">
            <a:avLst/>
          </a:prstGeom>
          <a:noFill/>
          <a:ln>
            <a:noFill/>
          </a:ln>
        </p:spPr>
      </p:pic>
      <p:pic>
        <p:nvPicPr>
          <p:cNvPr id="194" name="Shape 194"/>
          <p:cNvPicPr preferRelativeResize="0"/>
          <p:nvPr/>
        </p:nvPicPr>
        <p:blipFill rotWithShape="1">
          <a:blip r:embed="rId5">
            <a:alphaModFix/>
          </a:blip>
          <a:srcRect b="41016" l="0" r="0" t="0"/>
          <a:stretch/>
        </p:blipFill>
        <p:spPr>
          <a:xfrm>
            <a:off x="311700" y="1576876"/>
            <a:ext cx="4113373" cy="2188374"/>
          </a:xfrm>
          <a:prstGeom prst="rect">
            <a:avLst/>
          </a:prstGeom>
          <a:noFill/>
          <a:ln>
            <a:noFill/>
          </a:ln>
        </p:spPr>
      </p:pic>
      <p:sp>
        <p:nvSpPr>
          <p:cNvPr id="195" name="Shape 195"/>
          <p:cNvSpPr txBox="1"/>
          <p:nvPr/>
        </p:nvSpPr>
        <p:spPr>
          <a:xfrm>
            <a:off x="311700" y="1152475"/>
            <a:ext cx="3815100" cy="403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Sequence length of 100</a:t>
            </a:r>
          </a:p>
        </p:txBody>
      </p:sp>
      <p:sp>
        <p:nvSpPr>
          <p:cNvPr id="196" name="Shape 196"/>
          <p:cNvSpPr txBox="1"/>
          <p:nvPr/>
        </p:nvSpPr>
        <p:spPr>
          <a:xfrm>
            <a:off x="4733850" y="1166300"/>
            <a:ext cx="3815100" cy="403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Sequence length of 50</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02" name="Shape 202"/>
          <p:cNvSpPr/>
          <p:nvPr/>
        </p:nvSpPr>
        <p:spPr>
          <a:xfrm>
            <a:off x="269000" y="2075902"/>
            <a:ext cx="2525700" cy="17031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FF"/>
              </a:solidFill>
            </a:endParaRPr>
          </a:p>
        </p:txBody>
      </p:sp>
      <p:sp>
        <p:nvSpPr>
          <p:cNvPr id="203" name="Shape 203"/>
          <p:cNvSpPr/>
          <p:nvPr/>
        </p:nvSpPr>
        <p:spPr>
          <a:xfrm>
            <a:off x="6168577" y="2075902"/>
            <a:ext cx="2525700" cy="17031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Random Forest Classifier</a:t>
            </a:r>
          </a:p>
        </p:txBody>
      </p:sp>
      <p:pic>
        <p:nvPicPr>
          <p:cNvPr id="205" name="Shape 205"/>
          <p:cNvPicPr preferRelativeResize="0"/>
          <p:nvPr/>
        </p:nvPicPr>
        <p:blipFill>
          <a:blip r:embed="rId4">
            <a:alphaModFix/>
          </a:blip>
          <a:stretch>
            <a:fillRect/>
          </a:stretch>
        </p:blipFill>
        <p:spPr>
          <a:xfrm>
            <a:off x="254350" y="2051350"/>
            <a:ext cx="2571925" cy="1703124"/>
          </a:xfrm>
          <a:prstGeom prst="rect">
            <a:avLst/>
          </a:prstGeom>
          <a:noFill/>
          <a:ln>
            <a:noFill/>
          </a:ln>
        </p:spPr>
      </p:pic>
      <p:sp>
        <p:nvSpPr>
          <p:cNvPr id="206" name="Shape 206"/>
          <p:cNvSpPr txBox="1"/>
          <p:nvPr/>
        </p:nvSpPr>
        <p:spPr>
          <a:xfrm>
            <a:off x="-458587" y="1581425"/>
            <a:ext cx="3997800" cy="686100"/>
          </a:xfrm>
          <a:prstGeom prst="rect">
            <a:avLst/>
          </a:prstGeom>
          <a:noFill/>
          <a:ln>
            <a:noFill/>
          </a:ln>
        </p:spPr>
        <p:txBody>
          <a:bodyPr anchorCtr="0" anchor="t" bIns="91425" lIns="91425" rIns="91425" tIns="91425">
            <a:noAutofit/>
          </a:bodyPr>
          <a:lstStyle/>
          <a:p>
            <a:pPr lvl="0" rtl="0" algn="ctr">
              <a:spcBef>
                <a:spcPts val="0"/>
              </a:spcBef>
              <a:buNone/>
            </a:pPr>
            <a:r>
              <a:rPr b="1" lang="en" sz="1200">
                <a:solidFill>
                  <a:srgbClr val="FFFFFF"/>
                </a:solidFill>
              </a:rPr>
              <a:t>Distribution of test data across </a:t>
            </a:r>
          </a:p>
          <a:p>
            <a:pPr lvl="0" rtl="0" algn="ctr">
              <a:spcBef>
                <a:spcPts val="0"/>
              </a:spcBef>
              <a:buNone/>
            </a:pPr>
            <a:r>
              <a:rPr b="1" lang="en" sz="1200">
                <a:solidFill>
                  <a:srgbClr val="FFFFFF"/>
                </a:solidFill>
              </a:rPr>
              <a:t>3 buckets is fairly even</a:t>
            </a:r>
          </a:p>
        </p:txBody>
      </p:sp>
      <p:pic>
        <p:nvPicPr>
          <p:cNvPr id="207" name="Shape 207"/>
          <p:cNvPicPr preferRelativeResize="0"/>
          <p:nvPr/>
        </p:nvPicPr>
        <p:blipFill>
          <a:blip r:embed="rId5">
            <a:alphaModFix/>
          </a:blip>
          <a:stretch>
            <a:fillRect/>
          </a:stretch>
        </p:blipFill>
        <p:spPr>
          <a:xfrm>
            <a:off x="6130649" y="2042130"/>
            <a:ext cx="2611750" cy="1729497"/>
          </a:xfrm>
          <a:prstGeom prst="rect">
            <a:avLst/>
          </a:prstGeom>
          <a:noFill/>
          <a:ln>
            <a:noFill/>
          </a:ln>
        </p:spPr>
      </p:pic>
      <p:sp>
        <p:nvSpPr>
          <p:cNvPr id="208" name="Shape 208"/>
          <p:cNvSpPr txBox="1"/>
          <p:nvPr/>
        </p:nvSpPr>
        <p:spPr>
          <a:xfrm>
            <a:off x="5502487" y="1581420"/>
            <a:ext cx="3997800" cy="686100"/>
          </a:xfrm>
          <a:prstGeom prst="rect">
            <a:avLst/>
          </a:prstGeom>
          <a:noFill/>
          <a:ln>
            <a:noFill/>
          </a:ln>
        </p:spPr>
        <p:txBody>
          <a:bodyPr anchorCtr="0" anchor="t" bIns="91425" lIns="91425" rIns="91425" tIns="91425">
            <a:noAutofit/>
          </a:bodyPr>
          <a:lstStyle/>
          <a:p>
            <a:pPr lvl="0" rtl="0" algn="ctr">
              <a:spcBef>
                <a:spcPts val="0"/>
              </a:spcBef>
              <a:buNone/>
            </a:pPr>
            <a:r>
              <a:rPr b="1" lang="en" sz="1200">
                <a:solidFill>
                  <a:srgbClr val="FFFFFF"/>
                </a:solidFill>
              </a:rPr>
              <a:t>Distribution of predicted outcome across </a:t>
            </a:r>
          </a:p>
          <a:p>
            <a:pPr lvl="0" rtl="0" algn="ctr">
              <a:spcBef>
                <a:spcPts val="0"/>
              </a:spcBef>
              <a:buNone/>
            </a:pPr>
            <a:r>
              <a:rPr b="1" lang="en" sz="1200">
                <a:solidFill>
                  <a:srgbClr val="FFFFFF"/>
                </a:solidFill>
              </a:rPr>
              <a:t>3 buckets is NOT skewed to bucket 2</a:t>
            </a:r>
          </a:p>
        </p:txBody>
      </p:sp>
      <p:sp>
        <p:nvSpPr>
          <p:cNvPr id="209" name="Shape 209"/>
          <p:cNvSpPr/>
          <p:nvPr/>
        </p:nvSpPr>
        <p:spPr>
          <a:xfrm>
            <a:off x="3154560" y="2109935"/>
            <a:ext cx="2525700" cy="17031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pic>
        <p:nvPicPr>
          <p:cNvPr id="210" name="Shape 210"/>
          <p:cNvPicPr preferRelativeResize="0"/>
          <p:nvPr/>
        </p:nvPicPr>
        <p:blipFill>
          <a:blip r:embed="rId6">
            <a:alphaModFix/>
          </a:blip>
          <a:stretch>
            <a:fillRect/>
          </a:stretch>
        </p:blipFill>
        <p:spPr>
          <a:xfrm>
            <a:off x="3207725" y="2081201"/>
            <a:ext cx="2525599" cy="1672461"/>
          </a:xfrm>
          <a:prstGeom prst="rect">
            <a:avLst/>
          </a:prstGeom>
          <a:noFill/>
          <a:ln>
            <a:noFill/>
          </a:ln>
        </p:spPr>
      </p:pic>
      <p:sp>
        <p:nvSpPr>
          <p:cNvPr id="211" name="Shape 211"/>
          <p:cNvSpPr txBox="1"/>
          <p:nvPr/>
        </p:nvSpPr>
        <p:spPr>
          <a:xfrm>
            <a:off x="2573087" y="1611287"/>
            <a:ext cx="3997800" cy="686100"/>
          </a:xfrm>
          <a:prstGeom prst="rect">
            <a:avLst/>
          </a:prstGeom>
          <a:noFill/>
          <a:ln>
            <a:noFill/>
          </a:ln>
        </p:spPr>
        <p:txBody>
          <a:bodyPr anchorCtr="0" anchor="t" bIns="91425" lIns="91425" rIns="91425" tIns="91425">
            <a:noAutofit/>
          </a:bodyPr>
          <a:lstStyle/>
          <a:p>
            <a:pPr lvl="0" rtl="0" algn="ctr">
              <a:spcBef>
                <a:spcPts val="0"/>
              </a:spcBef>
              <a:buNone/>
            </a:pPr>
            <a:r>
              <a:rPr b="1" lang="en" sz="1200">
                <a:solidFill>
                  <a:srgbClr val="FFFFFF"/>
                </a:solidFill>
              </a:rPr>
              <a:t>Distribution of test output across </a:t>
            </a:r>
          </a:p>
          <a:p>
            <a:pPr lvl="0" rtl="0" algn="ctr">
              <a:spcBef>
                <a:spcPts val="0"/>
              </a:spcBef>
              <a:buNone/>
            </a:pPr>
            <a:r>
              <a:rPr b="1" lang="en" sz="1200">
                <a:solidFill>
                  <a:srgbClr val="FFFFFF"/>
                </a:solidFill>
              </a:rPr>
              <a:t>3 buckets is skewed to bucket 2</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pic>
        <p:nvPicPr>
          <p:cNvPr id="216" name="Shape 216"/>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17" name="Shape 2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Random Forest Regressor</a:t>
            </a:r>
          </a:p>
        </p:txBody>
      </p:sp>
      <p:sp>
        <p:nvSpPr>
          <p:cNvPr id="218" name="Shape 218"/>
          <p:cNvSpPr txBox="1"/>
          <p:nvPr/>
        </p:nvSpPr>
        <p:spPr>
          <a:xfrm>
            <a:off x="2417250" y="1088725"/>
            <a:ext cx="4573800" cy="2250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FFFFFF"/>
                </a:solidFill>
              </a:rPr>
              <a:t>Residual Plot from predicting 730 monthly average prices 2 years after training data ends </a:t>
            </a:r>
          </a:p>
        </p:txBody>
      </p:sp>
      <p:sp>
        <p:nvSpPr>
          <p:cNvPr id="219" name="Shape 219"/>
          <p:cNvSpPr txBox="1"/>
          <p:nvPr/>
        </p:nvSpPr>
        <p:spPr>
          <a:xfrm>
            <a:off x="707550" y="4398800"/>
            <a:ext cx="8018400" cy="6861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FFFFFF"/>
                </a:solidFill>
              </a:rPr>
              <a:t>Mean of residuals is 8.4 but changes each time model is run</a:t>
            </a:r>
          </a:p>
        </p:txBody>
      </p:sp>
      <p:sp>
        <p:nvSpPr>
          <p:cNvPr id="220" name="Shape 220"/>
          <p:cNvSpPr/>
          <p:nvPr/>
        </p:nvSpPr>
        <p:spPr>
          <a:xfrm>
            <a:off x="3077475" y="1824422"/>
            <a:ext cx="3378900" cy="2290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pic>
        <p:nvPicPr>
          <p:cNvPr id="221" name="Shape 221"/>
          <p:cNvPicPr preferRelativeResize="0"/>
          <p:nvPr/>
        </p:nvPicPr>
        <p:blipFill>
          <a:blip r:embed="rId4">
            <a:alphaModFix/>
          </a:blip>
          <a:stretch>
            <a:fillRect/>
          </a:stretch>
        </p:blipFill>
        <p:spPr>
          <a:xfrm>
            <a:off x="3016075" y="1773435"/>
            <a:ext cx="3495675" cy="235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The Problem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27" name="Shape 227"/>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t>ARIMA forecast is fairly accurate and improves on random guessing (R</a:t>
            </a:r>
            <a:r>
              <a:rPr baseline="30000" lang="en"/>
              <a:t>2</a:t>
            </a:r>
            <a:r>
              <a:rPr lang="en"/>
              <a:t> = 0.79)</a:t>
            </a:r>
          </a:p>
        </p:txBody>
      </p:sp>
      <p:grpSp>
        <p:nvGrpSpPr>
          <p:cNvPr id="228" name="Shape 228"/>
          <p:cNvGrpSpPr/>
          <p:nvPr/>
        </p:nvGrpSpPr>
        <p:grpSpPr>
          <a:xfrm>
            <a:off x="311700" y="1451450"/>
            <a:ext cx="4209000" cy="3147900"/>
            <a:chOff x="2485575" y="1415150"/>
            <a:chExt cx="4209000" cy="3147900"/>
          </a:xfrm>
        </p:grpSpPr>
        <p:sp>
          <p:nvSpPr>
            <p:cNvPr id="229" name="Shape 229"/>
            <p:cNvSpPr/>
            <p:nvPr/>
          </p:nvSpPr>
          <p:spPr>
            <a:xfrm>
              <a:off x="2485575" y="1415150"/>
              <a:ext cx="4209000" cy="3147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30" name="Shape 230"/>
            <p:cNvPicPr preferRelativeResize="0"/>
            <p:nvPr/>
          </p:nvPicPr>
          <p:blipFill>
            <a:blip r:embed="rId4">
              <a:alphaModFix/>
            </a:blip>
            <a:stretch>
              <a:fillRect/>
            </a:stretch>
          </p:blipFill>
          <p:spPr>
            <a:xfrm>
              <a:off x="2790825" y="1775275"/>
              <a:ext cx="3562350" cy="2400300"/>
            </a:xfrm>
            <a:prstGeom prst="rect">
              <a:avLst/>
            </a:prstGeom>
            <a:noFill/>
            <a:ln>
              <a:noFill/>
            </a:ln>
          </p:spPr>
        </p:pic>
      </p:grpSp>
      <p:sp>
        <p:nvSpPr>
          <p:cNvPr id="231" name="Shape 231"/>
          <p:cNvSpPr/>
          <p:nvPr/>
        </p:nvSpPr>
        <p:spPr>
          <a:xfrm>
            <a:off x="4623300" y="1451450"/>
            <a:ext cx="4209000" cy="3147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32" name="Shape 232"/>
          <p:cNvPicPr preferRelativeResize="0"/>
          <p:nvPr/>
        </p:nvPicPr>
        <p:blipFill>
          <a:blip r:embed="rId5">
            <a:alphaModFix/>
          </a:blip>
          <a:stretch>
            <a:fillRect/>
          </a:stretch>
        </p:blipFill>
        <p:spPr>
          <a:xfrm>
            <a:off x="4841850" y="1825250"/>
            <a:ext cx="3771900" cy="240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38" name="Shape 238"/>
          <p:cNvSpPr txBox="1"/>
          <p:nvPr>
            <p:ph type="title"/>
          </p:nvPr>
        </p:nvSpPr>
        <p:spPr>
          <a:xfrm>
            <a:off x="311700" y="216425"/>
            <a:ext cx="8520600" cy="572700"/>
          </a:xfrm>
          <a:prstGeom prst="rect">
            <a:avLst/>
          </a:prstGeom>
        </p:spPr>
        <p:txBody>
          <a:bodyPr anchorCtr="0" anchor="t" bIns="91425" lIns="91425" rIns="91425" tIns="91425">
            <a:noAutofit/>
          </a:bodyPr>
          <a:lstStyle/>
          <a:p>
            <a:pPr lvl="0">
              <a:spcBef>
                <a:spcPts val="0"/>
              </a:spcBef>
              <a:buNone/>
            </a:pPr>
            <a:r>
              <a:rPr lang="en"/>
              <a:t>Simple lagged linear regression models:</a:t>
            </a:r>
          </a:p>
          <a:p>
            <a:pPr lvl="0" rtl="0">
              <a:spcBef>
                <a:spcPts val="0"/>
              </a:spcBef>
              <a:buNone/>
            </a:pPr>
            <a:r>
              <a:rPr lang="en"/>
              <a:t>cannot capture breaks in trend/outliers, but R</a:t>
            </a:r>
            <a:r>
              <a:rPr baseline="30000" lang="en"/>
              <a:t>2</a:t>
            </a:r>
            <a:r>
              <a:rPr lang="en"/>
              <a:t> = 0.72</a:t>
            </a:r>
          </a:p>
        </p:txBody>
      </p:sp>
      <p:pic>
        <p:nvPicPr>
          <p:cNvPr descr="Graph.jpg" id="239" name="Shape 239"/>
          <p:cNvPicPr preferRelativeResize="0"/>
          <p:nvPr/>
        </p:nvPicPr>
        <p:blipFill>
          <a:blip r:embed="rId4">
            <a:alphaModFix/>
          </a:blip>
          <a:stretch>
            <a:fillRect/>
          </a:stretch>
        </p:blipFill>
        <p:spPr>
          <a:xfrm>
            <a:off x="1993425" y="1251850"/>
            <a:ext cx="5157127" cy="34380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pic>
        <p:nvPicPr>
          <p:cNvPr id="244" name="Shape 244"/>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we’ve learned</a:t>
            </a:r>
          </a:p>
        </p:txBody>
      </p:sp>
      <p:sp>
        <p:nvSpPr>
          <p:cNvPr id="246" name="Shape 24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Finding high quality, localized data is difficult</a:t>
            </a:r>
          </a:p>
          <a:p>
            <a:pPr indent="-228600" lvl="0" marL="457200" rtl="0">
              <a:spcBef>
                <a:spcPts val="0"/>
              </a:spcBef>
              <a:buClr>
                <a:srgbClr val="FFFFFF"/>
              </a:buClr>
            </a:pPr>
            <a:r>
              <a:rPr lang="en">
                <a:solidFill>
                  <a:srgbClr val="FFFFFF"/>
                </a:solidFill>
              </a:rPr>
              <a:t>It is important to </a:t>
            </a:r>
            <a:r>
              <a:rPr lang="en">
                <a:solidFill>
                  <a:srgbClr val="FFFFFF"/>
                </a:solidFill>
              </a:rPr>
              <a:t>understand</a:t>
            </a:r>
            <a:r>
              <a:rPr lang="en">
                <a:solidFill>
                  <a:srgbClr val="FFFFFF"/>
                </a:solidFill>
              </a:rPr>
              <a:t> which features are most predictive</a:t>
            </a:r>
          </a:p>
          <a:p>
            <a:pPr indent="-228600" lvl="0" marL="457200" rtl="0">
              <a:spcBef>
                <a:spcPts val="0"/>
              </a:spcBef>
              <a:buClr>
                <a:srgbClr val="93C47D"/>
              </a:buClr>
            </a:pPr>
            <a:r>
              <a:rPr b="1" lang="en">
                <a:solidFill>
                  <a:srgbClr val="93C47D"/>
                </a:solidFill>
              </a:rPr>
              <a:t>Long term prediction within some confidence interval appears doable</a:t>
            </a:r>
          </a:p>
          <a:p>
            <a:pPr indent="-228600" lvl="0" marL="457200" rtl="0">
              <a:spcBef>
                <a:spcPts val="0"/>
              </a:spcBef>
              <a:buClr>
                <a:srgbClr val="FFFFFF"/>
              </a:buClr>
            </a:pPr>
            <a:r>
              <a:rPr lang="en">
                <a:solidFill>
                  <a:srgbClr val="FFFFFF"/>
                </a:solidFill>
              </a:rPr>
              <a:t>Models that didn’t work:</a:t>
            </a:r>
          </a:p>
          <a:p>
            <a:pPr indent="-228600" lvl="1" marL="914400" rtl="0">
              <a:spcBef>
                <a:spcPts val="0"/>
              </a:spcBef>
              <a:buClr>
                <a:srgbClr val="FFFFFF"/>
              </a:buClr>
            </a:pPr>
            <a:r>
              <a:rPr lang="en">
                <a:solidFill>
                  <a:srgbClr val="FFFFFF"/>
                </a:solidFill>
              </a:rPr>
              <a:t>LSTM (RNN) on prices alone</a:t>
            </a:r>
          </a:p>
          <a:p>
            <a:pPr indent="-228600" lvl="1" marL="914400" rtl="0">
              <a:spcBef>
                <a:spcPts val="0"/>
              </a:spcBef>
              <a:buClr>
                <a:srgbClr val="FFFFFF"/>
              </a:buClr>
            </a:pPr>
            <a:r>
              <a:rPr lang="en">
                <a:solidFill>
                  <a:srgbClr val="FFFFFF"/>
                </a:solidFill>
              </a:rPr>
              <a:t>LTI/Fourier analysis to estimate seasonality</a:t>
            </a:r>
          </a:p>
          <a:p>
            <a:pPr indent="-228600" lvl="1" marL="914400" rtl="0">
              <a:spcBef>
                <a:spcPts val="0"/>
              </a:spcBef>
              <a:buClr>
                <a:srgbClr val="FFFFFF"/>
              </a:buClr>
            </a:pPr>
            <a:r>
              <a:rPr lang="en">
                <a:solidFill>
                  <a:srgbClr val="FFFFFF"/>
                </a:solidFill>
              </a:rPr>
              <a:t>Random forest classifier</a:t>
            </a:r>
          </a:p>
          <a:p>
            <a:pPr indent="-228600" lvl="0" marL="457200" rtl="0">
              <a:spcBef>
                <a:spcPts val="0"/>
              </a:spcBef>
              <a:buClr>
                <a:srgbClr val="FFFFFF"/>
              </a:buClr>
            </a:pPr>
            <a:r>
              <a:rPr lang="en">
                <a:solidFill>
                  <a:srgbClr val="FFFFFF"/>
                </a:solidFill>
              </a:rPr>
              <a:t>Somewhat accurate</a:t>
            </a:r>
          </a:p>
          <a:p>
            <a:pPr indent="-228600" lvl="1" marL="914400" rtl="0">
              <a:spcBef>
                <a:spcPts val="0"/>
              </a:spcBef>
              <a:buClr>
                <a:srgbClr val="FFFFFF"/>
              </a:buClr>
            </a:pPr>
            <a:r>
              <a:rPr lang="en">
                <a:solidFill>
                  <a:srgbClr val="FFFFFF"/>
                </a:solidFill>
              </a:rPr>
              <a:t>Multivariate </a:t>
            </a:r>
            <a:r>
              <a:rPr lang="en">
                <a:solidFill>
                  <a:srgbClr val="FFFFFF"/>
                </a:solidFill>
              </a:rPr>
              <a:t>ARIMAX (though this is already used by more advanced industry players)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52" name="Shape 25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could work</a:t>
            </a:r>
          </a:p>
        </p:txBody>
      </p:sp>
      <p:sp>
        <p:nvSpPr>
          <p:cNvPr id="253" name="Shape 25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Models that could work:</a:t>
            </a:r>
          </a:p>
          <a:p>
            <a:pPr indent="-228600" lvl="1" marL="914400" rtl="0">
              <a:spcBef>
                <a:spcPts val="0"/>
              </a:spcBef>
              <a:buClr>
                <a:srgbClr val="FFFFFF"/>
              </a:buClr>
            </a:pPr>
            <a:r>
              <a:rPr lang="en">
                <a:solidFill>
                  <a:srgbClr val="FFFFFF"/>
                </a:solidFill>
              </a:rPr>
              <a:t>Linear regression</a:t>
            </a:r>
          </a:p>
          <a:p>
            <a:pPr indent="-228600" lvl="1" marL="914400" rtl="0">
              <a:spcBef>
                <a:spcPts val="0"/>
              </a:spcBef>
              <a:buClr>
                <a:srgbClr val="FFFFFF"/>
              </a:buClr>
            </a:pPr>
            <a:r>
              <a:rPr lang="en">
                <a:solidFill>
                  <a:srgbClr val="FFFFFF"/>
                </a:solidFill>
              </a:rPr>
              <a:t>Random Forest Regressor</a:t>
            </a:r>
          </a:p>
          <a:p>
            <a:pPr indent="-228600" lvl="1" marL="914400" rtl="0">
              <a:spcBef>
                <a:spcPts val="0"/>
              </a:spcBef>
              <a:buClr>
                <a:srgbClr val="FFFFFF"/>
              </a:buClr>
            </a:pPr>
            <a:r>
              <a:rPr lang="en">
                <a:solidFill>
                  <a:srgbClr val="FFFFFF"/>
                </a:solidFill>
              </a:rPr>
              <a:t>Linear Dynamic System</a:t>
            </a:r>
          </a:p>
          <a:p>
            <a:pPr indent="-228600" lvl="1" marL="914400" rtl="0">
              <a:spcBef>
                <a:spcPts val="0"/>
              </a:spcBef>
              <a:buClr>
                <a:srgbClr val="FFFFFF"/>
              </a:buClr>
            </a:pPr>
            <a:r>
              <a:rPr lang="en">
                <a:solidFill>
                  <a:srgbClr val="FFFFFF"/>
                </a:solidFill>
              </a:rPr>
              <a:t>Gaussian state space models</a:t>
            </a:r>
          </a:p>
          <a:p>
            <a:pPr indent="-228600" lvl="1" marL="914400" rtl="0">
              <a:spcBef>
                <a:spcPts val="0"/>
              </a:spcBef>
              <a:buClr>
                <a:srgbClr val="FFFFFF"/>
              </a:buClr>
            </a:pPr>
            <a:r>
              <a:rPr lang="en">
                <a:solidFill>
                  <a:srgbClr val="FFFFFF"/>
                </a:solidFill>
              </a:rPr>
              <a:t>Vector autoregressive models with forecasts from ARIMA on individual time series</a:t>
            </a:r>
          </a:p>
          <a:p>
            <a:pPr indent="-228600" lvl="0" marL="457200" rtl="0">
              <a:spcBef>
                <a:spcPts val="0"/>
              </a:spcBef>
              <a:buClr>
                <a:srgbClr val="FFFFFF"/>
              </a:buClr>
            </a:pPr>
            <a:r>
              <a:rPr lang="en">
                <a:solidFill>
                  <a:srgbClr val="FFFFFF"/>
                </a:solidFill>
              </a:rPr>
              <a:t>Make your own input data for the future</a:t>
            </a:r>
          </a:p>
          <a:p>
            <a:pPr indent="-228600" lvl="1" marL="914400" rtl="0">
              <a:spcBef>
                <a:spcPts val="0"/>
              </a:spcBef>
              <a:buClr>
                <a:srgbClr val="FFFFFF"/>
              </a:buClr>
            </a:pPr>
            <a:r>
              <a:rPr lang="en">
                <a:solidFill>
                  <a:srgbClr val="FFFFFF"/>
                </a:solidFill>
              </a:rPr>
              <a:t>Find highly predictive features of energy prices 3+ years out</a:t>
            </a:r>
          </a:p>
          <a:p>
            <a:pPr indent="-228600" lvl="1" marL="914400" rtl="0">
              <a:spcBef>
                <a:spcPts val="0"/>
              </a:spcBef>
              <a:buClr>
                <a:srgbClr val="FFFFFF"/>
              </a:buClr>
            </a:pPr>
            <a:r>
              <a:rPr lang="en">
                <a:solidFill>
                  <a:srgbClr val="FFFFFF"/>
                </a:solidFill>
              </a:rPr>
              <a:t>Build </a:t>
            </a:r>
            <a:r>
              <a:rPr lang="en">
                <a:solidFill>
                  <a:srgbClr val="FFFFFF"/>
                </a:solidFill>
              </a:rPr>
              <a:t>individual</a:t>
            </a:r>
            <a:r>
              <a:rPr lang="en">
                <a:solidFill>
                  <a:srgbClr val="FFFFFF"/>
                </a:solidFill>
              </a:rPr>
              <a:t> regressions for each feature projected out 3+years</a:t>
            </a:r>
          </a:p>
          <a:p>
            <a:pPr indent="-228600" lvl="1" marL="914400" rtl="0">
              <a:spcBef>
                <a:spcPts val="0"/>
              </a:spcBef>
              <a:buClr>
                <a:srgbClr val="FFFFFF"/>
              </a:buClr>
            </a:pPr>
            <a:r>
              <a:rPr lang="en">
                <a:solidFill>
                  <a:srgbClr val="FFFFFF"/>
                </a:solidFill>
              </a:rPr>
              <a:t>Use model trained on current and past data and apply to newly created future data</a:t>
            </a:r>
          </a:p>
          <a:p>
            <a:pPr lvl="0" rtl="0">
              <a:spcBef>
                <a:spcPts val="0"/>
              </a:spcBef>
              <a:buNone/>
            </a:pPr>
            <a:r>
              <a:rPr b="1" lang="en">
                <a:solidFill>
                  <a:srgbClr val="FFFFFF"/>
                </a:solidFill>
              </a:rPr>
              <a:t>Key takeaway: over half of variation is explained by total employment (best estimated with macroeconomic intuition) and natural gas prices (dependent on many things [including energy prices!] and itself highly variable)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pic>
        <p:nvPicPr>
          <p:cNvPr id="258" name="Shape 258"/>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259" name="Shape 25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Missing: policy</a:t>
            </a:r>
          </a:p>
        </p:txBody>
      </p:sp>
      <p:sp>
        <p:nvSpPr>
          <p:cNvPr id="260" name="Shape 26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b="1" lang="en">
                <a:solidFill>
                  <a:srgbClr val="FFFFFF"/>
                </a:solidFill>
              </a:rPr>
              <a:t>Policy changes are a key determinant of energy prices, especially in CA</a:t>
            </a:r>
          </a:p>
          <a:p>
            <a:pPr indent="-228600" lvl="0" marL="457200" rtl="0">
              <a:spcBef>
                <a:spcPts val="0"/>
              </a:spcBef>
              <a:buClr>
                <a:srgbClr val="FFFFFF"/>
              </a:buClr>
            </a:pPr>
            <a:r>
              <a:rPr b="1" lang="en">
                <a:solidFill>
                  <a:srgbClr val="FFFFFF"/>
                </a:solidFill>
              </a:rPr>
              <a:t>Recently announced: potential 100% RPS by 2060</a:t>
            </a:r>
          </a:p>
          <a:p>
            <a:pPr indent="-228600" lvl="0" marL="457200" rtl="0">
              <a:spcBef>
                <a:spcPts val="0"/>
              </a:spcBef>
              <a:buClr>
                <a:srgbClr val="FFFFFF"/>
              </a:buClr>
            </a:pPr>
            <a:r>
              <a:rPr b="1" lang="en">
                <a:solidFill>
                  <a:srgbClr val="FFFFFF"/>
                </a:solidFill>
              </a:rPr>
              <a:t>In addition to CA policy, also consider geopolitical trends and somewhat arbitrary choices by foreign leadership</a:t>
            </a:r>
          </a:p>
          <a:p>
            <a:pPr indent="-228600" lvl="0" marL="457200" rtl="0">
              <a:spcBef>
                <a:spcPts val="0"/>
              </a:spcBef>
              <a:buClr>
                <a:srgbClr val="FFFFFF"/>
              </a:buClr>
            </a:pPr>
            <a:r>
              <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68" name="Shape 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Energy prices are noisy (2003–2015)</a:t>
            </a:r>
          </a:p>
        </p:txBody>
      </p:sp>
      <p:pic>
        <p:nvPicPr>
          <p:cNvPr id="69" name="Shape 69"/>
          <p:cNvPicPr preferRelativeResize="0"/>
          <p:nvPr/>
        </p:nvPicPr>
        <p:blipFill>
          <a:blip r:embed="rId4">
            <a:alphaModFix/>
          </a:blip>
          <a:stretch>
            <a:fillRect/>
          </a:stretch>
        </p:blipFill>
        <p:spPr>
          <a:xfrm>
            <a:off x="1706275" y="1133850"/>
            <a:ext cx="5731462"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pic>
        <p:nvPicPr>
          <p:cNvPr id="74" name="Shape 74"/>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Energy markets</a:t>
            </a:r>
          </a:p>
        </p:txBody>
      </p:sp>
      <p:sp>
        <p:nvSpPr>
          <p:cNvPr id="76" name="Shape 76"/>
          <p:cNvSpPr/>
          <p:nvPr/>
        </p:nvSpPr>
        <p:spPr>
          <a:xfrm>
            <a:off x="2561000" y="1022250"/>
            <a:ext cx="4056600" cy="3869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77" name="Shape 77"/>
          <p:cNvPicPr preferRelativeResize="0"/>
          <p:nvPr/>
        </p:nvPicPr>
        <p:blipFill>
          <a:blip r:embed="rId4">
            <a:alphaModFix/>
          </a:blip>
          <a:stretch>
            <a:fillRect/>
          </a:stretch>
        </p:blipFill>
        <p:spPr>
          <a:xfrm>
            <a:off x="2661512" y="1070325"/>
            <a:ext cx="382097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pic>
        <p:nvPicPr>
          <p:cNvPr id="82" name="Shape 82"/>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83" name="Shape 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Demand</a:t>
            </a:r>
          </a:p>
        </p:txBody>
      </p:sp>
      <p:pic>
        <p:nvPicPr>
          <p:cNvPr descr="demand.png" id="84" name="Shape 84"/>
          <p:cNvPicPr preferRelativeResize="0"/>
          <p:nvPr/>
        </p:nvPicPr>
        <p:blipFill>
          <a:blip r:embed="rId4">
            <a:alphaModFix/>
          </a:blip>
          <a:stretch>
            <a:fillRect/>
          </a:stretch>
        </p:blipFill>
        <p:spPr>
          <a:xfrm>
            <a:off x="886275" y="1239075"/>
            <a:ext cx="3289301" cy="1812350"/>
          </a:xfrm>
          <a:prstGeom prst="rect">
            <a:avLst/>
          </a:prstGeom>
          <a:noFill/>
          <a:ln>
            <a:noFill/>
          </a:ln>
        </p:spPr>
      </p:pic>
      <p:pic>
        <p:nvPicPr>
          <p:cNvPr descr="EnergyConsumption.gif" id="85" name="Shape 85"/>
          <p:cNvPicPr preferRelativeResize="0"/>
          <p:nvPr/>
        </p:nvPicPr>
        <p:blipFill rotWithShape="1">
          <a:blip r:embed="rId5">
            <a:alphaModFix/>
          </a:blip>
          <a:srcRect b="0" l="0" r="0" t="19224"/>
          <a:stretch/>
        </p:blipFill>
        <p:spPr>
          <a:xfrm>
            <a:off x="650425" y="3272773"/>
            <a:ext cx="3289299" cy="1693175"/>
          </a:xfrm>
          <a:prstGeom prst="rect">
            <a:avLst/>
          </a:prstGeom>
          <a:noFill/>
          <a:ln>
            <a:noFill/>
          </a:ln>
        </p:spPr>
      </p:pic>
      <p:pic>
        <p:nvPicPr>
          <p:cNvPr id="86" name="Shape 86"/>
          <p:cNvPicPr preferRelativeResize="0"/>
          <p:nvPr/>
        </p:nvPicPr>
        <p:blipFill>
          <a:blip r:embed="rId6">
            <a:alphaModFix/>
          </a:blip>
          <a:stretch>
            <a:fillRect/>
          </a:stretch>
        </p:blipFill>
        <p:spPr>
          <a:xfrm>
            <a:off x="4600099" y="316850"/>
            <a:ext cx="3908874" cy="2386424"/>
          </a:xfrm>
          <a:prstGeom prst="rect">
            <a:avLst/>
          </a:prstGeom>
          <a:noFill/>
          <a:ln>
            <a:noFill/>
          </a:ln>
        </p:spPr>
      </p:pic>
      <p:pic>
        <p:nvPicPr>
          <p:cNvPr id="87" name="Shape 87"/>
          <p:cNvPicPr preferRelativeResize="0"/>
          <p:nvPr/>
        </p:nvPicPr>
        <p:blipFill>
          <a:blip r:embed="rId7">
            <a:alphaModFix/>
          </a:blip>
          <a:stretch>
            <a:fillRect/>
          </a:stretch>
        </p:blipFill>
        <p:spPr>
          <a:xfrm>
            <a:off x="4636401" y="2846599"/>
            <a:ext cx="3174989" cy="2071926"/>
          </a:xfrm>
          <a:prstGeom prst="rect">
            <a:avLst/>
          </a:prstGeom>
          <a:noFill/>
          <a:ln>
            <a:noFill/>
          </a:ln>
        </p:spPr>
      </p:pic>
      <p:sp>
        <p:nvSpPr>
          <p:cNvPr id="88" name="Shape 88"/>
          <p:cNvSpPr txBox="1"/>
          <p:nvPr/>
        </p:nvSpPr>
        <p:spPr>
          <a:xfrm>
            <a:off x="1233725" y="1542150"/>
            <a:ext cx="5225100" cy="609600"/>
          </a:xfrm>
          <a:prstGeom prst="rect">
            <a:avLst/>
          </a:prstGeom>
          <a:noFill/>
          <a:ln>
            <a:noFill/>
          </a:ln>
        </p:spPr>
        <p:txBody>
          <a:bodyPr anchorCtr="0" anchor="t" bIns="91425" lIns="91425" rIns="91425" tIns="91425">
            <a:noAutofit/>
          </a:bodyPr>
          <a:lstStyle/>
          <a:p>
            <a:pPr lvl="0">
              <a:spcBef>
                <a:spcPts val="0"/>
              </a:spcBef>
              <a:buNone/>
            </a:pPr>
            <a:r>
              <a:rPr lang="en"/>
              <a:t>DAILY</a:t>
            </a:r>
          </a:p>
        </p:txBody>
      </p:sp>
      <p:sp>
        <p:nvSpPr>
          <p:cNvPr id="89" name="Shape 89"/>
          <p:cNvSpPr txBox="1"/>
          <p:nvPr/>
        </p:nvSpPr>
        <p:spPr>
          <a:xfrm>
            <a:off x="1170200" y="3982350"/>
            <a:ext cx="5225100" cy="609600"/>
          </a:xfrm>
          <a:prstGeom prst="rect">
            <a:avLst/>
          </a:prstGeom>
          <a:noFill/>
          <a:ln>
            <a:noFill/>
          </a:ln>
        </p:spPr>
        <p:txBody>
          <a:bodyPr anchorCtr="0" anchor="t" bIns="91425" lIns="91425" rIns="91425" tIns="91425">
            <a:noAutofit/>
          </a:bodyPr>
          <a:lstStyle/>
          <a:p>
            <a:pPr lvl="0">
              <a:spcBef>
                <a:spcPts val="0"/>
              </a:spcBef>
              <a:buNone/>
            </a:pPr>
            <a:r>
              <a:rPr lang="en"/>
              <a:t>WEEKLY</a:t>
            </a:r>
          </a:p>
        </p:txBody>
      </p:sp>
      <p:sp>
        <p:nvSpPr>
          <p:cNvPr id="90" name="Shape 90"/>
          <p:cNvSpPr txBox="1"/>
          <p:nvPr/>
        </p:nvSpPr>
        <p:spPr>
          <a:xfrm>
            <a:off x="5950875" y="426575"/>
            <a:ext cx="5225100" cy="609600"/>
          </a:xfrm>
          <a:prstGeom prst="rect">
            <a:avLst/>
          </a:prstGeom>
          <a:noFill/>
          <a:ln>
            <a:noFill/>
          </a:ln>
        </p:spPr>
        <p:txBody>
          <a:bodyPr anchorCtr="0" anchor="t" bIns="91425" lIns="91425" rIns="91425" tIns="91425">
            <a:noAutofit/>
          </a:bodyPr>
          <a:lstStyle/>
          <a:p>
            <a:pPr lvl="0">
              <a:spcBef>
                <a:spcPts val="0"/>
              </a:spcBef>
              <a:buNone/>
            </a:pPr>
            <a:r>
              <a:rPr lang="en"/>
              <a:t>MONTHLY</a:t>
            </a:r>
          </a:p>
        </p:txBody>
      </p:sp>
      <p:sp>
        <p:nvSpPr>
          <p:cNvPr id="91" name="Shape 91"/>
          <p:cNvSpPr txBox="1"/>
          <p:nvPr/>
        </p:nvSpPr>
        <p:spPr>
          <a:xfrm>
            <a:off x="5116275" y="3038012"/>
            <a:ext cx="5225100" cy="609600"/>
          </a:xfrm>
          <a:prstGeom prst="rect">
            <a:avLst/>
          </a:prstGeom>
          <a:noFill/>
          <a:ln>
            <a:noFill/>
          </a:ln>
        </p:spPr>
        <p:txBody>
          <a:bodyPr anchorCtr="0" anchor="t" bIns="91425" lIns="91425" rIns="91425" tIns="91425">
            <a:noAutofit/>
          </a:bodyPr>
          <a:lstStyle/>
          <a:p>
            <a:pPr lvl="0">
              <a:spcBef>
                <a:spcPts val="0"/>
              </a:spcBef>
              <a:buNone/>
            </a:pPr>
            <a:r>
              <a:rPr lang="en"/>
              <a:t>YEARLY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Supply</a:t>
            </a:r>
          </a:p>
        </p:txBody>
      </p:sp>
      <p:pic>
        <p:nvPicPr>
          <p:cNvPr descr="renewables.png" id="98" name="Shape 98"/>
          <p:cNvPicPr preferRelativeResize="0"/>
          <p:nvPr/>
        </p:nvPicPr>
        <p:blipFill>
          <a:blip r:embed="rId4">
            <a:alphaModFix/>
          </a:blip>
          <a:stretch>
            <a:fillRect/>
          </a:stretch>
        </p:blipFill>
        <p:spPr>
          <a:xfrm>
            <a:off x="252115" y="1102975"/>
            <a:ext cx="4626508" cy="2646700"/>
          </a:xfrm>
          <a:prstGeom prst="rect">
            <a:avLst/>
          </a:prstGeom>
          <a:noFill/>
          <a:ln>
            <a:noFill/>
          </a:ln>
        </p:spPr>
      </p:pic>
      <p:sp>
        <p:nvSpPr>
          <p:cNvPr id="99" name="Shape 99"/>
          <p:cNvSpPr txBox="1"/>
          <p:nvPr/>
        </p:nvSpPr>
        <p:spPr>
          <a:xfrm>
            <a:off x="3927925" y="2476500"/>
            <a:ext cx="1070400" cy="18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00" name="Shape 100"/>
          <p:cNvSpPr txBox="1"/>
          <p:nvPr/>
        </p:nvSpPr>
        <p:spPr>
          <a:xfrm>
            <a:off x="671325" y="1295400"/>
            <a:ext cx="5225100" cy="609600"/>
          </a:xfrm>
          <a:prstGeom prst="rect">
            <a:avLst/>
          </a:prstGeom>
          <a:noFill/>
          <a:ln>
            <a:noFill/>
          </a:ln>
        </p:spPr>
        <p:txBody>
          <a:bodyPr anchorCtr="0" anchor="t" bIns="91425" lIns="91425" rIns="91425" tIns="91425">
            <a:noAutofit/>
          </a:bodyPr>
          <a:lstStyle/>
          <a:p>
            <a:pPr lvl="0">
              <a:spcBef>
                <a:spcPts val="0"/>
              </a:spcBef>
              <a:buNone/>
            </a:pPr>
            <a:r>
              <a:rPr lang="en"/>
              <a:t>short run</a:t>
            </a:r>
          </a:p>
        </p:txBody>
      </p:sp>
      <p:grpSp>
        <p:nvGrpSpPr>
          <p:cNvPr id="101" name="Shape 101"/>
          <p:cNvGrpSpPr/>
          <p:nvPr/>
        </p:nvGrpSpPr>
        <p:grpSpPr>
          <a:xfrm>
            <a:off x="5254500" y="848350"/>
            <a:ext cx="5729175" cy="2646712"/>
            <a:chOff x="5118425" y="359125"/>
            <a:chExt cx="5729175" cy="2646712"/>
          </a:xfrm>
        </p:grpSpPr>
        <p:pic>
          <p:nvPicPr>
            <p:cNvPr id="102" name="Shape 102"/>
            <p:cNvPicPr preferRelativeResize="0"/>
            <p:nvPr/>
          </p:nvPicPr>
          <p:blipFill>
            <a:blip r:embed="rId5">
              <a:alphaModFix/>
            </a:blip>
            <a:stretch>
              <a:fillRect/>
            </a:stretch>
          </p:blipFill>
          <p:spPr>
            <a:xfrm>
              <a:off x="5118425" y="359125"/>
              <a:ext cx="3840875" cy="2646712"/>
            </a:xfrm>
            <a:prstGeom prst="rect">
              <a:avLst/>
            </a:prstGeom>
            <a:noFill/>
            <a:ln>
              <a:noFill/>
            </a:ln>
          </p:spPr>
        </p:pic>
        <p:sp>
          <p:nvSpPr>
            <p:cNvPr id="103" name="Shape 103"/>
            <p:cNvSpPr txBox="1"/>
            <p:nvPr/>
          </p:nvSpPr>
          <p:spPr>
            <a:xfrm>
              <a:off x="5622500" y="426575"/>
              <a:ext cx="5225100" cy="609600"/>
            </a:xfrm>
            <a:prstGeom prst="rect">
              <a:avLst/>
            </a:prstGeom>
            <a:noFill/>
            <a:ln>
              <a:noFill/>
            </a:ln>
          </p:spPr>
          <p:txBody>
            <a:bodyPr anchorCtr="0" anchor="t" bIns="91425" lIns="91425" rIns="91425" tIns="91425">
              <a:noAutofit/>
            </a:bodyPr>
            <a:lstStyle/>
            <a:p>
              <a:pPr lvl="0" rtl="0">
                <a:spcBef>
                  <a:spcPts val="0"/>
                </a:spcBef>
                <a:buNone/>
              </a:pPr>
              <a:r>
                <a:rPr lang="en"/>
                <a:t>long</a:t>
              </a:r>
              <a:r>
                <a:rPr lang="en"/>
                <a:t> run</a:t>
              </a: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Other important factors: weather and gas prices</a:t>
            </a:r>
          </a:p>
        </p:txBody>
      </p:sp>
      <p:pic>
        <p:nvPicPr>
          <p:cNvPr id="110" name="Shape 110"/>
          <p:cNvPicPr preferRelativeResize="0"/>
          <p:nvPr/>
        </p:nvPicPr>
        <p:blipFill>
          <a:blip r:embed="rId4">
            <a:alphaModFix/>
          </a:blip>
          <a:stretch>
            <a:fillRect/>
          </a:stretch>
        </p:blipFill>
        <p:spPr>
          <a:xfrm>
            <a:off x="5207000" y="1670664"/>
            <a:ext cx="3625299" cy="2862086"/>
          </a:xfrm>
          <a:prstGeom prst="rect">
            <a:avLst/>
          </a:prstGeom>
          <a:noFill/>
          <a:ln>
            <a:noFill/>
          </a:ln>
        </p:spPr>
      </p:pic>
      <p:pic>
        <p:nvPicPr>
          <p:cNvPr id="111" name="Shape 111"/>
          <p:cNvPicPr preferRelativeResize="0"/>
          <p:nvPr/>
        </p:nvPicPr>
        <p:blipFill>
          <a:blip r:embed="rId5">
            <a:alphaModFix/>
          </a:blip>
          <a:stretch>
            <a:fillRect/>
          </a:stretch>
        </p:blipFill>
        <p:spPr>
          <a:xfrm>
            <a:off x="390821" y="1577000"/>
            <a:ext cx="4646525" cy="304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mt="25000"/>
          </a:blip>
          <a:stretch>
            <a:fillRect/>
          </a:stretch>
        </p:blipFill>
        <p:spPr>
          <a:xfrm>
            <a:off x="0" y="0"/>
            <a:ext cx="9144001" cy="5143500"/>
          </a:xfrm>
          <a:prstGeom prst="rect">
            <a:avLst/>
          </a:prstGeom>
          <a:noFill/>
          <a:ln>
            <a:noFill/>
          </a:ln>
        </p:spPr>
      </p:pic>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Other important factors: macroeconomy</a:t>
            </a:r>
          </a:p>
        </p:txBody>
      </p:sp>
      <p:pic>
        <p:nvPicPr>
          <p:cNvPr id="118" name="Shape 118"/>
          <p:cNvPicPr preferRelativeResize="0"/>
          <p:nvPr/>
        </p:nvPicPr>
        <p:blipFill>
          <a:blip r:embed="rId4">
            <a:alphaModFix/>
          </a:blip>
          <a:stretch>
            <a:fillRect/>
          </a:stretch>
        </p:blipFill>
        <p:spPr>
          <a:xfrm>
            <a:off x="2024687" y="1070325"/>
            <a:ext cx="5094634"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490250" y="450150"/>
            <a:ext cx="6367800" cy="4090800"/>
          </a:xfrm>
          <a:prstGeom prst="rect">
            <a:avLst/>
          </a:prstGeom>
        </p:spPr>
        <p:txBody>
          <a:bodyPr anchorCtr="0" anchor="ctr" bIns="91425" lIns="91425" rIns="91425" tIns="91425">
            <a:noAutofit/>
          </a:bodyPr>
          <a:lstStyle/>
          <a:p>
            <a:pPr lvl="0">
              <a:spcBef>
                <a:spcPts val="0"/>
              </a:spcBef>
              <a:buNone/>
            </a:pPr>
            <a:r>
              <a:rPr lang="en"/>
              <a:t>Building the Dataset</a:t>
            </a:r>
          </a:p>
        </p:txBody>
      </p:sp>
    </p:spTree>
  </p:cSld>
  <p:clrMapOvr>
    <a:masterClrMapping/>
  </p:clrMapOvr>
</p:sld>
</file>

<file path=ppt/theme/theme1.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